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9" r:id="rId3"/>
    <p:sldId id="257" r:id="rId4"/>
    <p:sldId id="261" r:id="rId5"/>
    <p:sldId id="258" r:id="rId6"/>
    <p:sldId id="260" r:id="rId7"/>
    <p:sldId id="265" r:id="rId8"/>
    <p:sldId id="262" r:id="rId9"/>
    <p:sldId id="263" r:id="rId10"/>
    <p:sldId id="266" r:id="rId11"/>
    <p:sldId id="268"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474DA6CD-295C-43F6-AFFD-D1716ABA3EA1}" type="datetimeFigureOut">
              <a:rPr lang="ru-RU" smtClean="0"/>
              <a:pPr/>
              <a:t>24.03.2015</a:t>
            </a:fld>
            <a:endParaRPr lang="ru-RU"/>
          </a:p>
        </p:txBody>
      </p:sp>
      <p:sp>
        <p:nvSpPr>
          <p:cNvPr id="16" name="Номер слайда 15"/>
          <p:cNvSpPr>
            <a:spLocks noGrp="1"/>
          </p:cNvSpPr>
          <p:nvPr>
            <p:ph type="sldNum" sz="quarter" idx="11"/>
          </p:nvPr>
        </p:nvSpPr>
        <p:spPr/>
        <p:txBody>
          <a:bodyPr/>
          <a:lstStyle/>
          <a:p>
            <a:fld id="{E08D0BE7-F7F7-448B-805F-8FC863269A53}"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74DA6CD-295C-43F6-AFFD-D1716ABA3EA1}" type="datetimeFigureOut">
              <a:rPr lang="ru-RU" smtClean="0"/>
              <a:pPr/>
              <a:t>24.03.2015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8D0BE7-F7F7-448B-805F-8FC863269A5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74DA6CD-295C-43F6-AFFD-D1716ABA3EA1}" type="datetimeFigureOut">
              <a:rPr lang="ru-RU" smtClean="0"/>
              <a:pPr/>
              <a:t>24.03.2015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8D0BE7-F7F7-448B-805F-8FC863269A5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474DA6CD-295C-43F6-AFFD-D1716ABA3EA1}" type="datetimeFigureOut">
              <a:rPr lang="ru-RU" smtClean="0"/>
              <a:pPr/>
              <a:t>24.03.2015</a:t>
            </a:fld>
            <a:endParaRPr lang="ru-RU"/>
          </a:p>
        </p:txBody>
      </p:sp>
      <p:sp>
        <p:nvSpPr>
          <p:cNvPr id="15" name="Номер слайда 14"/>
          <p:cNvSpPr>
            <a:spLocks noGrp="1"/>
          </p:cNvSpPr>
          <p:nvPr>
            <p:ph type="sldNum" sz="quarter" idx="15"/>
          </p:nvPr>
        </p:nvSpPr>
        <p:spPr/>
        <p:txBody>
          <a:bodyPr/>
          <a:lstStyle>
            <a:lvl1pPr algn="ctr">
              <a:defRPr/>
            </a:lvl1pPr>
          </a:lstStyle>
          <a:p>
            <a:fld id="{E08D0BE7-F7F7-448B-805F-8FC863269A53}"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474DA6CD-295C-43F6-AFFD-D1716ABA3EA1}" type="datetimeFigureOut">
              <a:rPr lang="ru-RU" smtClean="0"/>
              <a:pPr/>
              <a:t>24.03.2015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8D0BE7-F7F7-448B-805F-8FC863269A53}"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474DA6CD-295C-43F6-AFFD-D1716ABA3EA1}" type="datetimeFigureOut">
              <a:rPr lang="ru-RU" smtClean="0"/>
              <a:pPr/>
              <a:t>24.03.2015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8D0BE7-F7F7-448B-805F-8FC863269A53}"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E08D0BE7-F7F7-448B-805F-8FC863269A53}"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474DA6CD-295C-43F6-AFFD-D1716ABA3EA1}" type="datetimeFigureOut">
              <a:rPr lang="ru-RU" smtClean="0"/>
              <a:pPr/>
              <a:t>24.03.2015</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474DA6CD-295C-43F6-AFFD-D1716ABA3EA1}" type="datetimeFigureOut">
              <a:rPr lang="ru-RU" smtClean="0"/>
              <a:pPr/>
              <a:t>24.03.2015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08D0BE7-F7F7-448B-805F-8FC863269A53}"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74DA6CD-295C-43F6-AFFD-D1716ABA3EA1}" type="datetimeFigureOut">
              <a:rPr lang="ru-RU" smtClean="0"/>
              <a:pPr/>
              <a:t>24.03.2015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08D0BE7-F7F7-448B-805F-8FC863269A5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474DA6CD-295C-43F6-AFFD-D1716ABA3EA1}" type="datetimeFigureOut">
              <a:rPr lang="ru-RU" smtClean="0"/>
              <a:pPr/>
              <a:t>24.03.2015</a:t>
            </a:fld>
            <a:endParaRPr lang="ru-RU"/>
          </a:p>
        </p:txBody>
      </p:sp>
      <p:sp>
        <p:nvSpPr>
          <p:cNvPr id="9" name="Номер слайда 8"/>
          <p:cNvSpPr>
            <a:spLocks noGrp="1"/>
          </p:cNvSpPr>
          <p:nvPr>
            <p:ph type="sldNum" sz="quarter" idx="15"/>
          </p:nvPr>
        </p:nvSpPr>
        <p:spPr/>
        <p:txBody>
          <a:bodyPr/>
          <a:lstStyle/>
          <a:p>
            <a:fld id="{E08D0BE7-F7F7-448B-805F-8FC863269A53}"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474DA6CD-295C-43F6-AFFD-D1716ABA3EA1}" type="datetimeFigureOut">
              <a:rPr lang="ru-RU" smtClean="0"/>
              <a:pPr/>
              <a:t>24.03.2015</a:t>
            </a:fld>
            <a:endParaRPr lang="ru-RU"/>
          </a:p>
        </p:txBody>
      </p:sp>
      <p:sp>
        <p:nvSpPr>
          <p:cNvPr id="9" name="Номер слайда 8"/>
          <p:cNvSpPr>
            <a:spLocks noGrp="1"/>
          </p:cNvSpPr>
          <p:nvPr>
            <p:ph type="sldNum" sz="quarter" idx="11"/>
          </p:nvPr>
        </p:nvSpPr>
        <p:spPr/>
        <p:txBody>
          <a:bodyPr/>
          <a:lstStyle/>
          <a:p>
            <a:fld id="{E08D0BE7-F7F7-448B-805F-8FC863269A53}"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74DA6CD-295C-43F6-AFFD-D1716ABA3EA1}" type="datetimeFigureOut">
              <a:rPr lang="ru-RU" smtClean="0"/>
              <a:pPr/>
              <a:t>24.03.2015</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08D0BE7-F7F7-448B-805F-8FC863269A53}"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Users\&#1072;&#1076;&#1084;&#1080;&#1085;\Desktop\&#1047;&#1072;&#1088;&#1085;&#1080;&#1094;&#1072;%202015%20&#1076;&#1089;\20150410145949.MT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Users\&#1072;&#1076;&#1084;&#1080;&#1085;\Desktop\&#1047;&#1072;&#1088;&#1085;&#1080;&#1094;&#1072;%202015%20&#1076;&#1089;\20150410150706.MTS"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file:///C:\Users\&#1072;&#1076;&#1084;&#1080;&#1085;\Desktop\&#1047;&#1072;&#1088;&#1085;&#1080;&#1094;&#1072;%202015%20&#1076;&#1089;\20150410152913.MTS"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Users\&#1072;&#1076;&#1084;&#1080;&#1085;\Desktop\&#1047;&#1072;&#1088;&#1085;&#1080;&#1094;&#1072;%202015%20&#1076;&#1089;\20150410153137.MTS"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71600" y="2204864"/>
            <a:ext cx="6400800" cy="3433936"/>
          </a:xfrm>
        </p:spPr>
        <p:txBody>
          <a:bodyPr/>
          <a:lstStyle/>
          <a:p>
            <a:endParaRPr lang="ru-RU" dirty="0"/>
          </a:p>
        </p:txBody>
      </p:sp>
      <p:sp>
        <p:nvSpPr>
          <p:cNvPr id="2" name="Заголовок 1"/>
          <p:cNvSpPr>
            <a:spLocks noGrp="1"/>
          </p:cNvSpPr>
          <p:nvPr>
            <p:ph type="ctrTitle"/>
          </p:nvPr>
        </p:nvSpPr>
        <p:spPr>
          <a:xfrm>
            <a:off x="685800" y="404665"/>
            <a:ext cx="7772400" cy="2160240"/>
          </a:xfrm>
        </p:spPr>
        <p:txBody>
          <a:bodyPr>
            <a:noAutofit/>
          </a:bodyPr>
          <a:lstStyle/>
          <a:p>
            <a:r>
              <a:rPr lang="ru-RU" sz="2800" b="1" dirty="0" smtClean="0">
                <a:solidFill>
                  <a:schemeClr val="bg1"/>
                </a:solidFill>
                <a:latin typeface="Monotype Corsiva" pitchFamily="66" charset="0"/>
              </a:rPr>
              <a:t>Военно-спортивная игра</a:t>
            </a:r>
            <a:br>
              <a:rPr lang="ru-RU" sz="2800" b="1" dirty="0" smtClean="0">
                <a:solidFill>
                  <a:schemeClr val="bg1"/>
                </a:solidFill>
                <a:latin typeface="Monotype Corsiva" pitchFamily="66" charset="0"/>
              </a:rPr>
            </a:br>
            <a:r>
              <a:rPr lang="ru-RU" sz="2800" b="1" dirty="0" smtClean="0">
                <a:solidFill>
                  <a:schemeClr val="bg1"/>
                </a:solidFill>
                <a:latin typeface="Monotype Corsiva" pitchFamily="66" charset="0"/>
              </a:rPr>
              <a:t>«Зарница-2015»</a:t>
            </a:r>
            <a:br>
              <a:rPr lang="ru-RU" sz="2800" b="1" dirty="0" smtClean="0">
                <a:solidFill>
                  <a:schemeClr val="bg1"/>
                </a:solidFill>
                <a:latin typeface="Monotype Corsiva" pitchFamily="66" charset="0"/>
              </a:rPr>
            </a:br>
            <a:r>
              <a:rPr lang="ru-RU" sz="2800" b="1" dirty="0" smtClean="0">
                <a:solidFill>
                  <a:schemeClr val="bg1"/>
                </a:solidFill>
                <a:latin typeface="Monotype Corsiva" pitchFamily="66" charset="0"/>
              </a:rPr>
              <a:t>МКОУ «</a:t>
            </a:r>
            <a:r>
              <a:rPr lang="ru-RU" sz="2800" b="1" dirty="0" err="1" smtClean="0">
                <a:solidFill>
                  <a:schemeClr val="bg1"/>
                </a:solidFill>
                <a:latin typeface="Monotype Corsiva" pitchFamily="66" charset="0"/>
              </a:rPr>
              <a:t>Молодцовская</a:t>
            </a:r>
            <a:r>
              <a:rPr lang="ru-RU" sz="2800" b="1" dirty="0" smtClean="0">
                <a:solidFill>
                  <a:schemeClr val="bg1"/>
                </a:solidFill>
                <a:latin typeface="Monotype Corsiva" pitchFamily="66" charset="0"/>
              </a:rPr>
              <a:t> школа»</a:t>
            </a:r>
            <a:br>
              <a:rPr lang="ru-RU" sz="2800" b="1" dirty="0" smtClean="0">
                <a:solidFill>
                  <a:schemeClr val="bg1"/>
                </a:solidFill>
                <a:latin typeface="Monotype Corsiva" pitchFamily="66" charset="0"/>
              </a:rPr>
            </a:br>
            <a:r>
              <a:rPr lang="ru-RU" sz="2800" b="1" dirty="0" smtClean="0">
                <a:solidFill>
                  <a:schemeClr val="bg1"/>
                </a:solidFill>
                <a:latin typeface="Monotype Corsiva" pitchFamily="66" charset="0"/>
              </a:rPr>
              <a:t> дошкольное отделение</a:t>
            </a:r>
            <a:r>
              <a:rPr lang="ru-RU" sz="4000" dirty="0" smtClean="0">
                <a:solidFill>
                  <a:schemeClr val="bg1"/>
                </a:solidFill>
                <a:latin typeface="Monotype Corsiva" pitchFamily="66" charset="0"/>
              </a:rPr>
              <a:t/>
            </a:r>
            <a:br>
              <a:rPr lang="ru-RU" sz="4000" dirty="0" smtClean="0">
                <a:solidFill>
                  <a:schemeClr val="bg1"/>
                </a:solidFill>
                <a:latin typeface="Monotype Corsiva" pitchFamily="66" charset="0"/>
              </a:rPr>
            </a:br>
            <a:r>
              <a:rPr lang="ru-RU" sz="4000" dirty="0" smtClean="0">
                <a:solidFill>
                  <a:schemeClr val="bg1"/>
                </a:solidFill>
              </a:rPr>
              <a:t>  </a:t>
            </a:r>
            <a:endParaRPr lang="ru-RU" sz="4000" dirty="0">
              <a:solidFill>
                <a:schemeClr val="bg1"/>
              </a:solidFill>
            </a:endParaRPr>
          </a:p>
        </p:txBody>
      </p:sp>
      <p:pic>
        <p:nvPicPr>
          <p:cNvPr id="1026" name="Picture 2" descr="C:\Users\админ\Desktop\Зарница 2015 дс\DSC00895.JPG"/>
          <p:cNvPicPr>
            <a:picLocks noChangeAspect="1" noChangeArrowheads="1"/>
          </p:cNvPicPr>
          <p:nvPr/>
        </p:nvPicPr>
        <p:blipFill>
          <a:blip r:embed="rId2" cstate="print"/>
          <a:srcRect/>
          <a:stretch>
            <a:fillRect/>
          </a:stretch>
        </p:blipFill>
        <p:spPr bwMode="auto">
          <a:xfrm>
            <a:off x="1187624" y="2127745"/>
            <a:ext cx="7198315" cy="389354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админ\Desktop\Зарница 2015 дс\DSC00874.JPG"/>
          <p:cNvPicPr>
            <a:picLocks noGrp="1" noChangeAspect="1" noChangeArrowheads="1"/>
          </p:cNvPicPr>
          <p:nvPr>
            <p:ph idx="1"/>
          </p:nvPr>
        </p:nvPicPr>
        <p:blipFill>
          <a:blip r:embed="rId2" cstate="print"/>
          <a:srcRect/>
          <a:stretch>
            <a:fillRect/>
          </a:stretch>
        </p:blipFill>
        <p:spPr bwMode="auto">
          <a:xfrm>
            <a:off x="611560" y="2060848"/>
            <a:ext cx="3672408" cy="2376264"/>
          </a:xfrm>
          <a:prstGeom prst="rect">
            <a:avLst/>
          </a:prstGeom>
          <a:noFill/>
        </p:spPr>
      </p:pic>
      <p:sp>
        <p:nvSpPr>
          <p:cNvPr id="3" name="Заголовок 2"/>
          <p:cNvSpPr>
            <a:spLocks noGrp="1"/>
          </p:cNvSpPr>
          <p:nvPr>
            <p:ph type="title"/>
          </p:nvPr>
        </p:nvSpPr>
        <p:spPr>
          <a:xfrm>
            <a:off x="539552" y="260648"/>
            <a:ext cx="8229600" cy="1692424"/>
          </a:xfrm>
        </p:spPr>
        <p:txBody>
          <a:bodyPr>
            <a:noAutofit/>
          </a:bodyPr>
          <a:lstStyle/>
          <a:p>
            <a:pPr algn="ctr"/>
            <a:r>
              <a:rPr lang="ru-RU" sz="2400" b="1" dirty="0" smtClean="0">
                <a:solidFill>
                  <a:schemeClr val="bg1"/>
                </a:solidFill>
                <a:latin typeface="Monotype Corsiva" pitchFamily="66" charset="0"/>
                <a:cs typeface="Times New Roman" pitchFamily="18" charset="0"/>
              </a:rPr>
              <a:t>«Вот </a:t>
            </a:r>
            <a:r>
              <a:rPr lang="ru-RU" sz="2400" b="1" dirty="0" smtClean="0">
                <a:solidFill>
                  <a:schemeClr val="bg1"/>
                </a:solidFill>
                <a:latin typeface="Monotype Corsiva" pitchFamily="66" charset="0"/>
                <a:cs typeface="Times New Roman" pitchFamily="18" charset="0"/>
              </a:rPr>
              <a:t>и </a:t>
            </a:r>
            <a:r>
              <a:rPr lang="ru-RU" sz="2400" b="1" dirty="0" smtClean="0">
                <a:solidFill>
                  <a:schemeClr val="bg1"/>
                </a:solidFill>
                <a:latin typeface="Monotype Corsiva" pitchFamily="66" charset="0"/>
                <a:cs typeface="Times New Roman" pitchFamily="18" charset="0"/>
              </a:rPr>
              <a:t>подошла </a:t>
            </a:r>
            <a:r>
              <a:rPr lang="ru-RU" sz="2400" b="1" dirty="0" smtClean="0">
                <a:solidFill>
                  <a:schemeClr val="bg1"/>
                </a:solidFill>
                <a:latin typeface="Monotype Corsiva" pitchFamily="66" charset="0"/>
                <a:cs typeface="Times New Roman" pitchFamily="18" charset="0"/>
              </a:rPr>
              <a:t>к концу наша игра. Нам было приятно наблюдать за </a:t>
            </a:r>
            <a:r>
              <a:rPr lang="ru-RU" sz="2400" b="1" dirty="0" smtClean="0">
                <a:solidFill>
                  <a:schemeClr val="bg1"/>
                </a:solidFill>
                <a:latin typeface="Monotype Corsiva" pitchFamily="66" charset="0"/>
                <a:cs typeface="Times New Roman" pitchFamily="18" charset="0"/>
              </a:rPr>
              <a:t>вами. </a:t>
            </a:r>
            <a:r>
              <a:rPr lang="ru-RU" sz="2400" b="1" dirty="0" smtClean="0">
                <a:solidFill>
                  <a:schemeClr val="bg1"/>
                </a:solidFill>
                <a:latin typeface="Monotype Corsiva" pitchFamily="66" charset="0"/>
                <a:cs typeface="Times New Roman" pitchFamily="18" charset="0"/>
              </a:rPr>
              <a:t>Вы показали себя не только ловкими, сильными, выносливыми, смелыми, быстрыми. Вы показали себя дружными, воспитанными. Мы видели ваши добрые глаза, слышали ваш смех. </a:t>
            </a:r>
            <a:r>
              <a:rPr lang="ru-RU" sz="2400" b="1" dirty="0" smtClean="0">
                <a:solidFill>
                  <a:schemeClr val="bg1"/>
                </a:solidFill>
                <a:latin typeface="Monotype Corsiva" pitchFamily="66" charset="0"/>
                <a:cs typeface="Times New Roman" pitchFamily="18" charset="0"/>
              </a:rPr>
              <a:t>Очень хочется, чтобы вам, наши милые дети, было всегда хорошо, радостно, мирно</a:t>
            </a:r>
            <a:r>
              <a:rPr lang="ru-RU" sz="2400" b="1" dirty="0" smtClean="0">
                <a:solidFill>
                  <a:schemeClr val="bg1"/>
                </a:solidFill>
                <a:latin typeface="Monotype Corsiva" pitchFamily="66" charset="0"/>
                <a:cs typeface="Times New Roman" pitchFamily="18" charset="0"/>
              </a:rPr>
              <a:t>.» </a:t>
            </a:r>
            <a:endParaRPr lang="ru-RU" sz="2400" b="1" dirty="0">
              <a:solidFill>
                <a:schemeClr val="bg1"/>
              </a:solidFill>
              <a:latin typeface="Monotype Corsiva" pitchFamily="66" charset="0"/>
              <a:cs typeface="Times New Roman" pitchFamily="18" charset="0"/>
            </a:endParaRPr>
          </a:p>
        </p:txBody>
      </p:sp>
      <p:pic>
        <p:nvPicPr>
          <p:cNvPr id="2052" name="Picture 4" descr="C:\Users\админ\Desktop\Зарница 2015 дс\DSC00750.JPG"/>
          <p:cNvPicPr>
            <a:picLocks noChangeAspect="1" noChangeArrowheads="1"/>
          </p:cNvPicPr>
          <p:nvPr/>
        </p:nvPicPr>
        <p:blipFill>
          <a:blip r:embed="rId3" cstate="print"/>
          <a:srcRect/>
          <a:stretch>
            <a:fillRect/>
          </a:stretch>
        </p:blipFill>
        <p:spPr bwMode="auto">
          <a:xfrm>
            <a:off x="4644008" y="2060848"/>
            <a:ext cx="3883475" cy="2160240"/>
          </a:xfrm>
          <a:prstGeom prst="rect">
            <a:avLst/>
          </a:prstGeom>
          <a:noFill/>
        </p:spPr>
      </p:pic>
      <p:pic>
        <p:nvPicPr>
          <p:cNvPr id="2053" name="Picture 5" descr="C:\Users\админ\Desktop\Зарница 2015 дс\DSC00892.JPG"/>
          <p:cNvPicPr>
            <a:picLocks noChangeAspect="1" noChangeArrowheads="1"/>
          </p:cNvPicPr>
          <p:nvPr/>
        </p:nvPicPr>
        <p:blipFill>
          <a:blip r:embed="rId4" cstate="print"/>
          <a:srcRect/>
          <a:stretch>
            <a:fillRect/>
          </a:stretch>
        </p:blipFill>
        <p:spPr bwMode="auto">
          <a:xfrm>
            <a:off x="611560" y="4509120"/>
            <a:ext cx="3672408" cy="2088232"/>
          </a:xfrm>
          <a:prstGeom prst="rect">
            <a:avLst/>
          </a:prstGeom>
          <a:noFill/>
        </p:spPr>
      </p:pic>
      <p:pic>
        <p:nvPicPr>
          <p:cNvPr id="2054" name="Picture 6" descr="C:\Users\админ\Desktop\Зарница 2015 дс\DSC00899.JPG"/>
          <p:cNvPicPr>
            <a:picLocks noChangeAspect="1" noChangeArrowheads="1"/>
          </p:cNvPicPr>
          <p:nvPr/>
        </p:nvPicPr>
        <p:blipFill>
          <a:blip r:embed="rId5" cstate="print"/>
          <a:srcRect/>
          <a:stretch>
            <a:fillRect/>
          </a:stretch>
        </p:blipFill>
        <p:spPr bwMode="auto">
          <a:xfrm>
            <a:off x="4644008" y="4509120"/>
            <a:ext cx="3960441" cy="210976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t> </a:t>
            </a:r>
            <a:endParaRPr lang="ru-RU" dirty="0"/>
          </a:p>
        </p:txBody>
      </p:sp>
      <p:sp>
        <p:nvSpPr>
          <p:cNvPr id="2" name="Заголовок 1"/>
          <p:cNvSpPr>
            <a:spLocks noGrp="1"/>
          </p:cNvSpPr>
          <p:nvPr>
            <p:ph type="title"/>
          </p:nvPr>
        </p:nvSpPr>
        <p:spPr/>
        <p:txBody>
          <a:bodyPr>
            <a:noAutofit/>
          </a:bodyPr>
          <a:lstStyle/>
          <a:p>
            <a:pPr algn="ctr"/>
            <a:r>
              <a:rPr lang="ru-RU" sz="3600" dirty="0" smtClean="0">
                <a:solidFill>
                  <a:schemeClr val="bg1"/>
                </a:solidFill>
                <a:latin typeface="Monotype Corsiva" pitchFamily="66" charset="0"/>
                <a:cs typeface="Times New Roman" pitchFamily="18" charset="0"/>
              </a:rPr>
              <a:t>Пусть всегда будет солнце, пусть всегда будет небо! Пусть всегда будет мир!</a:t>
            </a:r>
            <a:endParaRPr lang="ru-RU" sz="3600" dirty="0">
              <a:solidFill>
                <a:schemeClr val="bg1"/>
              </a:solidFill>
              <a:latin typeface="Monotype Corsiva" pitchFamily="66" charset="0"/>
              <a:cs typeface="Times New Roman" pitchFamily="18" charset="0"/>
            </a:endParaRPr>
          </a:p>
        </p:txBody>
      </p:sp>
      <p:pic>
        <p:nvPicPr>
          <p:cNvPr id="4" name="Рисунок 3" descr="Открытки на kards.qip.ru - Праздники - Международный день ми…"/>
          <p:cNvPicPr/>
          <p:nvPr/>
        </p:nvPicPr>
        <p:blipFill>
          <a:blip r:embed="rId2" cstate="print"/>
          <a:srcRect/>
          <a:stretch>
            <a:fillRect/>
          </a:stretch>
        </p:blipFill>
        <p:spPr bwMode="auto">
          <a:xfrm>
            <a:off x="1043608" y="1556792"/>
            <a:ext cx="7416824" cy="48245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3728" y="332656"/>
            <a:ext cx="4788024" cy="5940088"/>
          </a:xfrm>
          <a:prstGeom prst="rect">
            <a:avLst/>
          </a:prstGeom>
        </p:spPr>
        <p:txBody>
          <a:bodyPr wrap="square">
            <a:spAutoFit/>
          </a:bodyPr>
          <a:lstStyle/>
          <a:p>
            <a:r>
              <a:rPr lang="ru-RU" sz="2000" b="1" dirty="0" smtClean="0">
                <a:solidFill>
                  <a:schemeClr val="bg1"/>
                </a:solidFill>
                <a:latin typeface="Monotype Corsiva" pitchFamily="66" charset="0"/>
              </a:rPr>
              <a:t>Пришиты  погоны,  изучена  карта</a:t>
            </a:r>
            <a:br>
              <a:rPr lang="ru-RU" sz="2000" b="1" dirty="0" smtClean="0">
                <a:solidFill>
                  <a:schemeClr val="bg1"/>
                </a:solidFill>
                <a:latin typeface="Monotype Corsiva" pitchFamily="66" charset="0"/>
              </a:rPr>
            </a:br>
            <a:r>
              <a:rPr lang="ru-RU" sz="2000" b="1" dirty="0" smtClean="0">
                <a:solidFill>
                  <a:schemeClr val="bg1"/>
                </a:solidFill>
                <a:latin typeface="Monotype Corsiva" pitchFamily="66" charset="0"/>
              </a:rPr>
              <a:t>И  спрятано  знамя  надёжно,  в  лесу.</a:t>
            </a:r>
            <a:br>
              <a:rPr lang="ru-RU" sz="2000" b="1" dirty="0" smtClean="0">
                <a:solidFill>
                  <a:schemeClr val="bg1"/>
                </a:solidFill>
                <a:latin typeface="Monotype Corsiva" pitchFamily="66" charset="0"/>
              </a:rPr>
            </a:br>
            <a:r>
              <a:rPr lang="ru-RU" sz="2000" b="1" dirty="0" smtClean="0">
                <a:solidFill>
                  <a:schemeClr val="bg1"/>
                </a:solidFill>
                <a:latin typeface="Monotype Corsiva" pitchFamily="66" charset="0"/>
              </a:rPr>
              <a:t>А  наши  ребята,  сегодня  солдаты,</a:t>
            </a:r>
            <a:br>
              <a:rPr lang="ru-RU" sz="2000" b="1" dirty="0" smtClean="0">
                <a:solidFill>
                  <a:schemeClr val="bg1"/>
                </a:solidFill>
                <a:latin typeface="Monotype Corsiva" pitchFamily="66" charset="0"/>
              </a:rPr>
            </a:br>
            <a:r>
              <a:rPr lang="ru-RU" sz="2000" b="1" dirty="0" smtClean="0">
                <a:solidFill>
                  <a:schemeClr val="bg1"/>
                </a:solidFill>
                <a:latin typeface="Monotype Corsiva" pitchFamily="66" charset="0"/>
              </a:rPr>
              <a:t>Сегодня  ребята  играют  в  войну!</a:t>
            </a:r>
            <a:br>
              <a:rPr lang="ru-RU" sz="2000" b="1" dirty="0" smtClean="0">
                <a:solidFill>
                  <a:schemeClr val="bg1"/>
                </a:solidFill>
                <a:latin typeface="Monotype Corsiva" pitchFamily="66" charset="0"/>
              </a:rPr>
            </a:br>
            <a:r>
              <a:rPr lang="ru-RU" sz="2000" b="1" dirty="0" smtClean="0">
                <a:solidFill>
                  <a:schemeClr val="bg1"/>
                </a:solidFill>
                <a:latin typeface="Monotype Corsiva" pitchFamily="66" charset="0"/>
              </a:rPr>
              <a:t/>
            </a:r>
            <a:br>
              <a:rPr lang="ru-RU" sz="2000" b="1" dirty="0" smtClean="0">
                <a:solidFill>
                  <a:schemeClr val="bg1"/>
                </a:solidFill>
                <a:latin typeface="Monotype Corsiva" pitchFamily="66" charset="0"/>
              </a:rPr>
            </a:br>
            <a:r>
              <a:rPr lang="ru-RU" sz="2000" b="1" dirty="0" smtClean="0">
                <a:solidFill>
                  <a:schemeClr val="bg1"/>
                </a:solidFill>
                <a:latin typeface="Monotype Corsiva" pitchFamily="66" charset="0"/>
              </a:rPr>
              <a:t>Разведчики, снайперы,  даже  сапёры,</a:t>
            </a:r>
            <a:br>
              <a:rPr lang="ru-RU" sz="2000" b="1" dirty="0" smtClean="0">
                <a:solidFill>
                  <a:schemeClr val="bg1"/>
                </a:solidFill>
                <a:latin typeface="Monotype Corsiva" pitchFamily="66" charset="0"/>
              </a:rPr>
            </a:br>
            <a:r>
              <a:rPr lang="ru-RU" sz="2000" b="1" dirty="0" smtClean="0">
                <a:solidFill>
                  <a:schemeClr val="bg1"/>
                </a:solidFill>
                <a:latin typeface="Monotype Corsiva" pitchFamily="66" charset="0"/>
              </a:rPr>
              <a:t>Этапы  сложны,  но  их  надо  пройти</a:t>
            </a:r>
            <a:br>
              <a:rPr lang="ru-RU" sz="2000" b="1" dirty="0" smtClean="0">
                <a:solidFill>
                  <a:schemeClr val="bg1"/>
                </a:solidFill>
                <a:latin typeface="Monotype Corsiva" pitchFamily="66" charset="0"/>
              </a:rPr>
            </a:br>
            <a:r>
              <a:rPr lang="ru-RU" sz="2000" b="1" dirty="0" smtClean="0">
                <a:solidFill>
                  <a:schemeClr val="bg1"/>
                </a:solidFill>
                <a:latin typeface="Monotype Corsiva" pitchFamily="66" charset="0"/>
              </a:rPr>
              <a:t>- Быстрей,  пацаны, не  время  для  споров!-</a:t>
            </a:r>
            <a:br>
              <a:rPr lang="ru-RU" sz="2000" b="1" dirty="0" smtClean="0">
                <a:solidFill>
                  <a:schemeClr val="bg1"/>
                </a:solidFill>
                <a:latin typeface="Monotype Corsiva" pitchFamily="66" charset="0"/>
              </a:rPr>
            </a:br>
            <a:r>
              <a:rPr lang="ru-RU" sz="2000" b="1" dirty="0" smtClean="0">
                <a:solidFill>
                  <a:schemeClr val="bg1"/>
                </a:solidFill>
                <a:latin typeface="Monotype Corsiva" pitchFamily="66" charset="0"/>
              </a:rPr>
              <a:t>И  бешено сердце  колотит  в  груди!</a:t>
            </a:r>
            <a:br>
              <a:rPr lang="ru-RU" sz="2000" b="1" dirty="0" smtClean="0">
                <a:solidFill>
                  <a:schemeClr val="bg1"/>
                </a:solidFill>
                <a:latin typeface="Monotype Corsiva" pitchFamily="66" charset="0"/>
              </a:rPr>
            </a:br>
            <a:r>
              <a:rPr lang="ru-RU" sz="2000" b="1" dirty="0" smtClean="0">
                <a:solidFill>
                  <a:schemeClr val="bg1"/>
                </a:solidFill>
                <a:latin typeface="Monotype Corsiva" pitchFamily="66" charset="0"/>
              </a:rPr>
              <a:t/>
            </a:r>
            <a:br>
              <a:rPr lang="ru-RU" sz="2000" b="1" dirty="0" smtClean="0">
                <a:solidFill>
                  <a:schemeClr val="bg1"/>
                </a:solidFill>
                <a:latin typeface="Monotype Corsiva" pitchFamily="66" charset="0"/>
              </a:rPr>
            </a:br>
            <a:r>
              <a:rPr lang="ru-RU" sz="2000" b="1" dirty="0" smtClean="0">
                <a:solidFill>
                  <a:schemeClr val="bg1"/>
                </a:solidFill>
                <a:latin typeface="Monotype Corsiva" pitchFamily="66" charset="0"/>
              </a:rPr>
              <a:t>Сегодня  вы  </a:t>
            </a:r>
            <a:r>
              <a:rPr lang="ru-RU" sz="2000" b="1" dirty="0" smtClean="0">
                <a:solidFill>
                  <a:schemeClr val="bg1"/>
                </a:solidFill>
                <a:latin typeface="Monotype Corsiva" pitchFamily="66" charset="0"/>
              </a:rPr>
              <a:t>дошкольники</a:t>
            </a:r>
            <a:r>
              <a:rPr lang="ru-RU" sz="2000" b="1" dirty="0" smtClean="0">
                <a:solidFill>
                  <a:schemeClr val="bg1"/>
                </a:solidFill>
                <a:latin typeface="Monotype Corsiva" pitchFamily="66" charset="0"/>
              </a:rPr>
              <a:t>,  просто  мальчишки,</a:t>
            </a:r>
            <a:br>
              <a:rPr lang="ru-RU" sz="2000" b="1" dirty="0" smtClean="0">
                <a:solidFill>
                  <a:schemeClr val="bg1"/>
                </a:solidFill>
                <a:latin typeface="Monotype Corsiva" pitchFamily="66" charset="0"/>
              </a:rPr>
            </a:br>
            <a:r>
              <a:rPr lang="ru-RU" sz="2000" b="1" dirty="0" smtClean="0">
                <a:solidFill>
                  <a:schemeClr val="bg1"/>
                </a:solidFill>
                <a:latin typeface="Monotype Corsiva" pitchFamily="66" charset="0"/>
              </a:rPr>
              <a:t>«Зарница»  - любимая  ваша  игра!</a:t>
            </a:r>
            <a:br>
              <a:rPr lang="ru-RU" sz="2000" b="1" dirty="0" smtClean="0">
                <a:solidFill>
                  <a:schemeClr val="bg1"/>
                </a:solidFill>
                <a:latin typeface="Monotype Corsiva" pitchFamily="66" charset="0"/>
              </a:rPr>
            </a:br>
            <a:r>
              <a:rPr lang="ru-RU" sz="2000" b="1" dirty="0" smtClean="0">
                <a:solidFill>
                  <a:schemeClr val="bg1"/>
                </a:solidFill>
                <a:latin typeface="Monotype Corsiva" pitchFamily="66" charset="0"/>
              </a:rPr>
              <a:t>А  завтра,  быть  может,  уже  рядовые –</a:t>
            </a:r>
            <a:br>
              <a:rPr lang="ru-RU" sz="2000" b="1" dirty="0" smtClean="0">
                <a:solidFill>
                  <a:schemeClr val="bg1"/>
                </a:solidFill>
                <a:latin typeface="Monotype Corsiva" pitchFamily="66" charset="0"/>
              </a:rPr>
            </a:br>
            <a:r>
              <a:rPr lang="ru-RU" sz="2000" b="1" dirty="0" smtClean="0">
                <a:solidFill>
                  <a:schemeClr val="bg1"/>
                </a:solidFill>
                <a:latin typeface="Monotype Corsiva" pitchFamily="66" charset="0"/>
              </a:rPr>
              <a:t>Солдаты,  кем  будет  гордиться  страна!</a:t>
            </a:r>
            <a:br>
              <a:rPr lang="ru-RU" sz="2000" b="1" dirty="0" smtClean="0">
                <a:solidFill>
                  <a:schemeClr val="bg1"/>
                </a:solidFill>
                <a:latin typeface="Monotype Corsiva" pitchFamily="66" charset="0"/>
              </a:rPr>
            </a:br>
            <a:r>
              <a:rPr lang="ru-RU" sz="2000" b="1" dirty="0" smtClean="0">
                <a:solidFill>
                  <a:schemeClr val="bg1"/>
                </a:solidFill>
                <a:latin typeface="Monotype Corsiva" pitchFamily="66" charset="0"/>
              </a:rPr>
              <a:t/>
            </a:r>
            <a:br>
              <a:rPr lang="ru-RU" sz="2000" b="1" dirty="0" smtClean="0">
                <a:solidFill>
                  <a:schemeClr val="bg1"/>
                </a:solidFill>
                <a:latin typeface="Monotype Corsiva" pitchFamily="66" charset="0"/>
              </a:rPr>
            </a:br>
            <a:r>
              <a:rPr lang="ru-RU" sz="2000" b="1" dirty="0" smtClean="0">
                <a:solidFill>
                  <a:schemeClr val="bg1"/>
                </a:solidFill>
                <a:latin typeface="Monotype Corsiva" pitchFamily="66" charset="0"/>
              </a:rPr>
              <a:t> </a:t>
            </a:r>
            <a:r>
              <a:rPr lang="ru-RU" sz="2000" b="1" dirty="0" smtClean="0">
                <a:solidFill>
                  <a:schemeClr val="bg1"/>
                </a:solidFill>
                <a:latin typeface="Monotype Corsiva" pitchFamily="66" charset="0"/>
              </a:rPr>
              <a:t>Служите</a:t>
            </a:r>
            <a:r>
              <a:rPr lang="ru-RU" sz="2000" b="1" dirty="0" smtClean="0">
                <a:solidFill>
                  <a:schemeClr val="bg1"/>
                </a:solidFill>
                <a:latin typeface="Monotype Corsiva" pitchFamily="66" charset="0"/>
              </a:rPr>
              <a:t>,  ребята,  в  вас  верят  и  любят!</a:t>
            </a:r>
            <a:br>
              <a:rPr lang="ru-RU" sz="2000" b="1" dirty="0" smtClean="0">
                <a:solidFill>
                  <a:schemeClr val="bg1"/>
                </a:solidFill>
                <a:latin typeface="Monotype Corsiva" pitchFamily="66" charset="0"/>
              </a:rPr>
            </a:br>
            <a:r>
              <a:rPr lang="ru-RU" sz="2000" b="1" dirty="0" smtClean="0">
                <a:solidFill>
                  <a:schemeClr val="bg1"/>
                </a:solidFill>
                <a:latin typeface="Monotype Corsiva" pitchFamily="66" charset="0"/>
              </a:rPr>
              <a:t>Защитники  наши – России  сыны!</a:t>
            </a:r>
            <a:br>
              <a:rPr lang="ru-RU" sz="2000" b="1" dirty="0" smtClean="0">
                <a:solidFill>
                  <a:schemeClr val="bg1"/>
                </a:solidFill>
                <a:latin typeface="Monotype Corsiva" pitchFamily="66" charset="0"/>
              </a:rPr>
            </a:br>
            <a:r>
              <a:rPr lang="ru-RU" sz="2000" b="1" dirty="0" smtClean="0">
                <a:solidFill>
                  <a:schemeClr val="bg1"/>
                </a:solidFill>
                <a:latin typeface="Monotype Corsiva" pitchFamily="66" charset="0"/>
              </a:rPr>
              <a:t>Пусть  небо  над  вами  безоблачным  будет,</a:t>
            </a:r>
            <a:br>
              <a:rPr lang="ru-RU" sz="2000" b="1" dirty="0" smtClean="0">
                <a:solidFill>
                  <a:schemeClr val="bg1"/>
                </a:solidFill>
                <a:latin typeface="Monotype Corsiva" pitchFamily="66" charset="0"/>
              </a:rPr>
            </a:br>
            <a:r>
              <a:rPr lang="ru-RU" sz="2000" b="1" dirty="0" smtClean="0">
                <a:solidFill>
                  <a:schemeClr val="bg1"/>
                </a:solidFill>
                <a:latin typeface="Monotype Corsiva" pitchFamily="66" charset="0"/>
              </a:rPr>
              <a:t>Служите,  мальчишки,  не  зная  войны!!!</a:t>
            </a:r>
            <a:endParaRPr lang="ru-RU" sz="2000" b="1" dirty="0">
              <a:solidFill>
                <a:schemeClr val="bg1"/>
              </a:solidFill>
              <a:latin typeface="Monotype Corsiva"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548680"/>
            <a:ext cx="7416824" cy="2308324"/>
          </a:xfrm>
          <a:prstGeom prst="rect">
            <a:avLst/>
          </a:prstGeom>
        </p:spPr>
        <p:txBody>
          <a:bodyPr wrap="square">
            <a:spAutoFit/>
          </a:bodyPr>
          <a:lstStyle/>
          <a:p>
            <a:endParaRPr lang="ru-RU" sz="2400" dirty="0" smtClean="0">
              <a:latin typeface="Monotype Corsiva" pitchFamily="66" charset="0"/>
            </a:endParaRPr>
          </a:p>
          <a:p>
            <a:endParaRPr lang="ru-RU" sz="2400" dirty="0">
              <a:latin typeface="Monotype Corsiva" pitchFamily="66" charset="0"/>
            </a:endParaRPr>
          </a:p>
          <a:p>
            <a:endParaRPr lang="ru-RU" sz="2400" dirty="0" smtClean="0">
              <a:latin typeface="Monotype Corsiva" pitchFamily="66" charset="0"/>
            </a:endParaRPr>
          </a:p>
          <a:p>
            <a:endParaRPr lang="ru-RU" sz="2400" dirty="0">
              <a:latin typeface="Monotype Corsiva" pitchFamily="66" charset="0"/>
            </a:endParaRPr>
          </a:p>
          <a:p>
            <a:endParaRPr lang="ru-RU" sz="2400" dirty="0" smtClean="0">
              <a:latin typeface="Monotype Corsiva" pitchFamily="66" charset="0"/>
            </a:endParaRPr>
          </a:p>
          <a:p>
            <a:endParaRPr lang="ru-RU" sz="2400" dirty="0" smtClean="0">
              <a:latin typeface="Monotype Corsiva" pitchFamily="66" charset="0"/>
            </a:endParaRPr>
          </a:p>
        </p:txBody>
      </p:sp>
      <p:sp>
        <p:nvSpPr>
          <p:cNvPr id="5" name="Прямоугольник 4"/>
          <p:cNvSpPr/>
          <p:nvPr/>
        </p:nvSpPr>
        <p:spPr>
          <a:xfrm>
            <a:off x="4644008" y="332656"/>
            <a:ext cx="4104456" cy="2585323"/>
          </a:xfrm>
          <a:prstGeom prst="rect">
            <a:avLst/>
          </a:prstGeom>
        </p:spPr>
        <p:txBody>
          <a:bodyPr wrap="square">
            <a:spAutoFit/>
          </a:bodyPr>
          <a:lstStyle/>
          <a:p>
            <a:pPr algn="r"/>
            <a:r>
              <a:rPr lang="ru-RU" b="1" dirty="0" smtClean="0">
                <a:solidFill>
                  <a:schemeClr val="bg1"/>
                </a:solidFill>
                <a:latin typeface="Monotype Corsiva" pitchFamily="66" charset="0"/>
              </a:rPr>
              <a:t>Патриот – это тот, кто любит свое Отечество не за то, что оно дает ему какие-то блага и привилегии перед другими народами, а потому, что это его Родина. Человек или является патриотом своего Отечества, и тогда он соединен с ним, как дерево корнями с землей, или он лишь пыль, носимая всеми ветрами.</a:t>
            </a:r>
          </a:p>
          <a:p>
            <a:endParaRPr lang="ru-RU" b="1" dirty="0">
              <a:latin typeface="Monotype Corsiva" pitchFamily="66" charset="0"/>
            </a:endParaRPr>
          </a:p>
        </p:txBody>
      </p:sp>
      <p:pic>
        <p:nvPicPr>
          <p:cNvPr id="2050" name="Picture 2" descr="C:\Users\админ\Desktop\Зарница 2015 дс\DSC00740.JPG"/>
          <p:cNvPicPr>
            <a:picLocks noChangeAspect="1" noChangeArrowheads="1"/>
          </p:cNvPicPr>
          <p:nvPr/>
        </p:nvPicPr>
        <p:blipFill>
          <a:blip r:embed="rId2" cstate="print"/>
          <a:srcRect/>
          <a:stretch>
            <a:fillRect/>
          </a:stretch>
        </p:blipFill>
        <p:spPr bwMode="auto">
          <a:xfrm>
            <a:off x="467544" y="2636912"/>
            <a:ext cx="3732314" cy="2102942"/>
          </a:xfrm>
          <a:prstGeom prst="rect">
            <a:avLst/>
          </a:prstGeom>
          <a:noFill/>
        </p:spPr>
      </p:pic>
      <p:pic>
        <p:nvPicPr>
          <p:cNvPr id="2051" name="Picture 3" descr="C:\Users\админ\Desktop\Зарница 2015 дс\DSC00751.JPG"/>
          <p:cNvPicPr>
            <a:picLocks noChangeAspect="1" noChangeArrowheads="1"/>
          </p:cNvPicPr>
          <p:nvPr/>
        </p:nvPicPr>
        <p:blipFill>
          <a:blip r:embed="rId3" cstate="print"/>
          <a:srcRect/>
          <a:stretch>
            <a:fillRect/>
          </a:stretch>
        </p:blipFill>
        <p:spPr bwMode="auto">
          <a:xfrm>
            <a:off x="4572000" y="2564904"/>
            <a:ext cx="3732314" cy="2102942"/>
          </a:xfrm>
          <a:prstGeom prst="rect">
            <a:avLst/>
          </a:prstGeom>
          <a:noFill/>
        </p:spPr>
      </p:pic>
      <p:sp>
        <p:nvSpPr>
          <p:cNvPr id="8" name="Прямоугольник 7"/>
          <p:cNvSpPr/>
          <p:nvPr/>
        </p:nvSpPr>
        <p:spPr>
          <a:xfrm>
            <a:off x="683568" y="4941169"/>
            <a:ext cx="7416824" cy="1754326"/>
          </a:xfrm>
          <a:prstGeom prst="rect">
            <a:avLst/>
          </a:prstGeom>
        </p:spPr>
        <p:txBody>
          <a:bodyPr wrap="square">
            <a:spAutoFit/>
          </a:bodyPr>
          <a:lstStyle/>
          <a:p>
            <a:pPr algn="ctr"/>
            <a:r>
              <a:rPr lang="ru-RU" sz="3600" b="1" dirty="0" smtClean="0">
                <a:solidFill>
                  <a:schemeClr val="bg1"/>
                </a:solidFill>
                <a:latin typeface="Monotype Corsiva" pitchFamily="66" charset="0"/>
              </a:rPr>
              <a:t>19 февраля в нашем детском саду прошла </a:t>
            </a:r>
            <a:r>
              <a:rPr lang="ru-RU" sz="3600" b="1" dirty="0" err="1" smtClean="0">
                <a:solidFill>
                  <a:schemeClr val="bg1"/>
                </a:solidFill>
                <a:latin typeface="Monotype Corsiva" pitchFamily="66" charset="0"/>
              </a:rPr>
              <a:t>военно</a:t>
            </a:r>
            <a:r>
              <a:rPr lang="ru-RU" sz="3600" b="1" dirty="0" smtClean="0">
                <a:solidFill>
                  <a:schemeClr val="bg1"/>
                </a:solidFill>
                <a:latin typeface="Monotype Corsiva" pitchFamily="66" charset="0"/>
              </a:rPr>
              <a:t> – спортивная игра </a:t>
            </a:r>
          </a:p>
          <a:p>
            <a:pPr algn="ctr"/>
            <a:r>
              <a:rPr lang="ru-RU" sz="3600" b="1" dirty="0" smtClean="0">
                <a:solidFill>
                  <a:schemeClr val="bg1"/>
                </a:solidFill>
                <a:latin typeface="Monotype Corsiva" pitchFamily="66" charset="0"/>
              </a:rPr>
              <a:t>«Зарница-2015».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496944" cy="2246769"/>
          </a:xfrm>
          <a:prstGeom prst="rect">
            <a:avLst/>
          </a:prstGeom>
        </p:spPr>
        <p:txBody>
          <a:bodyPr wrap="square">
            <a:spAutoFit/>
          </a:bodyPr>
          <a:lstStyle/>
          <a:p>
            <a:pPr algn="ctr"/>
            <a:r>
              <a:rPr lang="ru-RU" sz="2000" b="1" dirty="0" smtClean="0">
                <a:solidFill>
                  <a:schemeClr val="bg1"/>
                </a:solidFill>
                <a:latin typeface="Monotype Corsiva" pitchFamily="66" charset="0"/>
              </a:rPr>
              <a:t>Цель игры:</a:t>
            </a:r>
          </a:p>
          <a:p>
            <a:r>
              <a:rPr lang="ru-RU" sz="2000" dirty="0" smtClean="0">
                <a:solidFill>
                  <a:schemeClr val="bg1"/>
                </a:solidFill>
                <a:latin typeface="Monotype Corsiva" pitchFamily="66" charset="0"/>
              </a:rPr>
              <a:t>- военно-патриотическое воспитание детей;</a:t>
            </a:r>
          </a:p>
          <a:p>
            <a:r>
              <a:rPr lang="ru-RU" sz="2000" dirty="0" smtClean="0">
                <a:solidFill>
                  <a:schemeClr val="bg1"/>
                </a:solidFill>
                <a:latin typeface="Monotype Corsiva" pitchFamily="66" charset="0"/>
              </a:rPr>
              <a:t>- воспитание дошкольников в духе готовности к защите Родины;</a:t>
            </a:r>
          </a:p>
          <a:p>
            <a:r>
              <a:rPr lang="ru-RU" sz="2000" dirty="0" smtClean="0">
                <a:solidFill>
                  <a:schemeClr val="bg1"/>
                </a:solidFill>
                <a:latin typeface="Monotype Corsiva" pitchFamily="66" charset="0"/>
              </a:rPr>
              <a:t>- формирование высоких нравственных качеств: инициативы и самостоятельности, сознательной дисциплины, товарищества и дружбы, коллективизма, воли, смелости, находчивости, выносливости.</a:t>
            </a:r>
          </a:p>
          <a:p>
            <a:endParaRPr lang="ru-RU" sz="2000" dirty="0" smtClean="0">
              <a:solidFill>
                <a:schemeClr val="bg1"/>
              </a:solidFill>
              <a:latin typeface="Monotype Corsiva" pitchFamily="66" charset="0"/>
            </a:endParaRPr>
          </a:p>
        </p:txBody>
      </p:sp>
      <p:sp>
        <p:nvSpPr>
          <p:cNvPr id="3" name="Прямоугольник 2"/>
          <p:cNvSpPr/>
          <p:nvPr/>
        </p:nvSpPr>
        <p:spPr>
          <a:xfrm>
            <a:off x="467544" y="2492896"/>
            <a:ext cx="7992888" cy="2862322"/>
          </a:xfrm>
          <a:prstGeom prst="rect">
            <a:avLst/>
          </a:prstGeom>
        </p:spPr>
        <p:txBody>
          <a:bodyPr wrap="square">
            <a:spAutoFit/>
          </a:bodyPr>
          <a:lstStyle/>
          <a:p>
            <a:pPr algn="ctr"/>
            <a:r>
              <a:rPr lang="ru-RU" sz="2000" b="1" i="1" dirty="0">
                <a:solidFill>
                  <a:schemeClr val="bg1"/>
                </a:solidFill>
                <a:latin typeface="Monotype Corsiva" pitchFamily="66" charset="0"/>
              </a:rPr>
              <a:t>Предварительная работа:</a:t>
            </a:r>
            <a:endParaRPr lang="ru-RU" sz="2000" dirty="0">
              <a:solidFill>
                <a:schemeClr val="bg1"/>
              </a:solidFill>
              <a:latin typeface="Monotype Corsiva" pitchFamily="66" charset="0"/>
            </a:endParaRPr>
          </a:p>
          <a:p>
            <a:r>
              <a:rPr lang="ru-RU" sz="2000" dirty="0">
                <a:solidFill>
                  <a:schemeClr val="bg1"/>
                </a:solidFill>
                <a:latin typeface="Monotype Corsiva" pitchFamily="66" charset="0"/>
              </a:rPr>
              <a:t>Создание штаба по подготовке и проведению военно-спортивной игры "</a:t>
            </a:r>
            <a:r>
              <a:rPr lang="ru-RU" sz="2000" dirty="0" smtClean="0">
                <a:solidFill>
                  <a:schemeClr val="bg1"/>
                </a:solidFill>
                <a:latin typeface="Monotype Corsiva" pitchFamily="66" charset="0"/>
              </a:rPr>
              <a:t>Зарница-2015" </a:t>
            </a:r>
            <a:r>
              <a:rPr lang="ru-RU" sz="2000" dirty="0">
                <a:solidFill>
                  <a:schemeClr val="bg1"/>
                </a:solidFill>
                <a:latin typeface="Monotype Corsiva" pitchFamily="66" charset="0"/>
              </a:rPr>
              <a:t>с определением функций каждого члена штаба.</a:t>
            </a:r>
          </a:p>
          <a:p>
            <a:r>
              <a:rPr lang="ru-RU" sz="2000" dirty="0" smtClean="0">
                <a:solidFill>
                  <a:schemeClr val="bg1"/>
                </a:solidFill>
                <a:latin typeface="Monotype Corsiva" pitchFamily="66" charset="0"/>
              </a:rPr>
              <a:t> Формирование отряда с </a:t>
            </a:r>
            <a:r>
              <a:rPr lang="ru-RU" sz="2000" dirty="0">
                <a:solidFill>
                  <a:schemeClr val="bg1"/>
                </a:solidFill>
                <a:latin typeface="Monotype Corsiva" pitchFamily="66" charset="0"/>
              </a:rPr>
              <a:t>назначением </a:t>
            </a:r>
            <a:r>
              <a:rPr lang="ru-RU" sz="2000" dirty="0" smtClean="0">
                <a:solidFill>
                  <a:schemeClr val="bg1"/>
                </a:solidFill>
                <a:latin typeface="Monotype Corsiva" pitchFamily="66" charset="0"/>
              </a:rPr>
              <a:t>командира, снайпера, сапёров, медицинских </a:t>
            </a:r>
            <a:r>
              <a:rPr lang="ru-RU" sz="2000" dirty="0">
                <a:solidFill>
                  <a:schemeClr val="bg1"/>
                </a:solidFill>
                <a:latin typeface="Monotype Corsiva" pitchFamily="66" charset="0"/>
              </a:rPr>
              <a:t>сестёр.</a:t>
            </a:r>
          </a:p>
          <a:p>
            <a:r>
              <a:rPr lang="ru-RU" sz="2000" dirty="0">
                <a:solidFill>
                  <a:schemeClr val="bg1"/>
                </a:solidFill>
                <a:latin typeface="Monotype Corsiva" pitchFamily="66" charset="0"/>
              </a:rPr>
              <a:t>Планирование занятий на военную тематику, знакомство с художественными произведениями.</a:t>
            </a:r>
          </a:p>
          <a:p>
            <a:r>
              <a:rPr lang="ru-RU" sz="2000" dirty="0" smtClean="0">
                <a:solidFill>
                  <a:schemeClr val="bg1"/>
                </a:solidFill>
                <a:latin typeface="Monotype Corsiva" pitchFamily="66" charset="0"/>
              </a:rPr>
              <a:t> Проведение </a:t>
            </a:r>
            <a:r>
              <a:rPr lang="ru-RU" sz="2000" dirty="0">
                <a:solidFill>
                  <a:schemeClr val="bg1"/>
                </a:solidFill>
                <a:latin typeface="Monotype Corsiva" pitchFamily="66" charset="0"/>
              </a:rPr>
              <a:t>конкурса военной песни</a:t>
            </a:r>
            <a:r>
              <a:rPr lang="ru-RU" sz="2000" dirty="0" smtClean="0">
                <a:solidFill>
                  <a:schemeClr val="bg1"/>
                </a:solidFill>
                <a:latin typeface="Monotype Corsiva" pitchFamily="66" charset="0"/>
              </a:rPr>
              <a:t>.</a:t>
            </a:r>
          </a:p>
          <a:p>
            <a:r>
              <a:rPr lang="ru-RU" sz="2000" dirty="0" smtClean="0">
                <a:solidFill>
                  <a:schemeClr val="bg1"/>
                </a:solidFill>
                <a:latin typeface="Monotype Corsiva" pitchFamily="66" charset="0"/>
              </a:rPr>
              <a:t>Проведение строевого шага.</a:t>
            </a:r>
            <a:endParaRPr lang="ru-RU" sz="2000" dirty="0">
              <a:solidFill>
                <a:schemeClr val="bg1"/>
              </a:solidFill>
              <a:latin typeface="Monotype Corsiva"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88640"/>
            <a:ext cx="6840760" cy="1200329"/>
          </a:xfrm>
          <a:prstGeom prst="rect">
            <a:avLst/>
          </a:prstGeom>
        </p:spPr>
        <p:txBody>
          <a:bodyPr wrap="square">
            <a:spAutoFit/>
          </a:bodyPr>
          <a:lstStyle/>
          <a:p>
            <a:pPr>
              <a:buNone/>
            </a:pPr>
            <a:r>
              <a:rPr lang="ru-RU" sz="2400" b="1" dirty="0" smtClean="0">
                <a:solidFill>
                  <a:schemeClr val="bg1"/>
                </a:solidFill>
                <a:latin typeface="Monotype Corsiva" pitchFamily="66" charset="0"/>
              </a:rPr>
              <a:t>Участники: </a:t>
            </a:r>
            <a:r>
              <a:rPr lang="ru-RU" sz="2400" dirty="0" smtClean="0">
                <a:solidFill>
                  <a:schemeClr val="bg1"/>
                </a:solidFill>
                <a:latin typeface="Monotype Corsiva" pitchFamily="66" charset="0"/>
              </a:rPr>
              <a:t>дети  старшей группы – 17 человек.</a:t>
            </a:r>
          </a:p>
          <a:p>
            <a:pPr algn="ctr">
              <a:buNone/>
            </a:pPr>
            <a:r>
              <a:rPr lang="ru-RU" sz="2400" dirty="0" smtClean="0">
                <a:solidFill>
                  <a:schemeClr val="bg1"/>
                </a:solidFill>
                <a:latin typeface="Monotype Corsiva" pitchFamily="66" charset="0"/>
              </a:rPr>
              <a:t>В состав отряда  входили: </a:t>
            </a:r>
            <a:r>
              <a:rPr lang="ru-RU" sz="2400" dirty="0" smtClean="0">
                <a:solidFill>
                  <a:schemeClr val="bg1"/>
                </a:solidFill>
                <a:latin typeface="Monotype Corsiva" pitchFamily="66" charset="0"/>
              </a:rPr>
              <a:t>командир, </a:t>
            </a:r>
            <a:r>
              <a:rPr lang="ru-RU" sz="2400" dirty="0" smtClean="0">
                <a:solidFill>
                  <a:schemeClr val="bg1"/>
                </a:solidFill>
                <a:latin typeface="Monotype Corsiva" pitchFamily="66" charset="0"/>
              </a:rPr>
              <a:t>снайпер, сапёры, разведчики, медицинские сёстры</a:t>
            </a:r>
            <a:r>
              <a:rPr lang="ru-RU" dirty="0" smtClean="0">
                <a:solidFill>
                  <a:schemeClr val="bg1"/>
                </a:solidFill>
                <a:latin typeface="Monotype Corsiva" pitchFamily="66" charset="0"/>
              </a:rPr>
              <a:t>.</a:t>
            </a:r>
          </a:p>
        </p:txBody>
      </p:sp>
      <p:pic>
        <p:nvPicPr>
          <p:cNvPr id="3075" name="Picture 3" descr="C:\Users\админ\Desktop\Зарница 2015 дс\DSC00882.JPG"/>
          <p:cNvPicPr>
            <a:picLocks noChangeAspect="1" noChangeArrowheads="1"/>
          </p:cNvPicPr>
          <p:nvPr/>
        </p:nvPicPr>
        <p:blipFill>
          <a:blip r:embed="rId2" cstate="print"/>
          <a:srcRect/>
          <a:stretch>
            <a:fillRect/>
          </a:stretch>
        </p:blipFill>
        <p:spPr bwMode="auto">
          <a:xfrm>
            <a:off x="539552" y="1556792"/>
            <a:ext cx="3528392" cy="1988044"/>
          </a:xfrm>
          <a:prstGeom prst="rect">
            <a:avLst/>
          </a:prstGeom>
          <a:noFill/>
        </p:spPr>
      </p:pic>
      <p:pic>
        <p:nvPicPr>
          <p:cNvPr id="3076" name="Picture 4" descr="C:\Users\админ\Desktop\Зарница 2015 дс\DSC00906.JPG"/>
          <p:cNvPicPr>
            <a:picLocks noChangeAspect="1" noChangeArrowheads="1"/>
          </p:cNvPicPr>
          <p:nvPr/>
        </p:nvPicPr>
        <p:blipFill>
          <a:blip r:embed="rId3" cstate="print"/>
          <a:srcRect/>
          <a:stretch>
            <a:fillRect/>
          </a:stretch>
        </p:blipFill>
        <p:spPr bwMode="auto">
          <a:xfrm>
            <a:off x="4716016" y="1484784"/>
            <a:ext cx="3384376" cy="2016224"/>
          </a:xfrm>
          <a:prstGeom prst="rect">
            <a:avLst/>
          </a:prstGeom>
          <a:noFill/>
        </p:spPr>
      </p:pic>
      <p:pic>
        <p:nvPicPr>
          <p:cNvPr id="3077" name="Picture 5" descr="C:\Users\админ\Desktop\Зарница 2015 дс\DSC00752.JPG"/>
          <p:cNvPicPr>
            <a:picLocks noChangeAspect="1" noChangeArrowheads="1"/>
          </p:cNvPicPr>
          <p:nvPr/>
        </p:nvPicPr>
        <p:blipFill>
          <a:blip r:embed="rId4" cstate="print"/>
          <a:srcRect/>
          <a:stretch>
            <a:fillRect/>
          </a:stretch>
        </p:blipFill>
        <p:spPr bwMode="auto">
          <a:xfrm>
            <a:off x="2339752" y="3933056"/>
            <a:ext cx="4320480" cy="244827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0150410145949.MTS">
            <a:hlinkClick r:id="" action="ppaction://media"/>
          </p:cNvPr>
          <p:cNvPicPr>
            <a:picLocks noGrp="1" noRot="1" noChangeAspect="1"/>
          </p:cNvPicPr>
          <p:nvPr>
            <p:ph idx="1"/>
            <a:videoFile r:link="rId1"/>
          </p:nvPr>
        </p:nvPicPr>
        <p:blipFill>
          <a:blip r:embed="rId3" cstate="print">
            <a:duotone>
              <a:schemeClr val="bg2">
                <a:shade val="45000"/>
                <a:satMod val="135000"/>
              </a:schemeClr>
              <a:prstClr val="white"/>
            </a:duotone>
          </a:blip>
          <a:stretch>
            <a:fillRect/>
          </a:stretch>
        </p:blipFill>
        <p:spPr>
          <a:xfrm>
            <a:off x="1474788" y="1700213"/>
            <a:ext cx="6049962" cy="4537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Заголовок 1"/>
          <p:cNvSpPr>
            <a:spLocks noGrp="1"/>
          </p:cNvSpPr>
          <p:nvPr>
            <p:ph type="title"/>
          </p:nvPr>
        </p:nvSpPr>
        <p:spPr>
          <a:xfrm>
            <a:off x="323528" y="332656"/>
            <a:ext cx="8229600" cy="1143000"/>
          </a:xfrm>
        </p:spPr>
        <p:txBody>
          <a:bodyPr>
            <a:noAutofit/>
          </a:bodyPr>
          <a:lstStyle/>
          <a:p>
            <a:r>
              <a:rPr lang="ru-RU" sz="2400" b="1" i="1" dirty="0">
                <a:solidFill>
                  <a:schemeClr val="bg1"/>
                </a:solidFill>
                <a:latin typeface="Monotype Corsiva" pitchFamily="66" charset="0"/>
              </a:rPr>
              <a:t>Звучит маршевая музыка, дети </a:t>
            </a:r>
            <a:r>
              <a:rPr lang="ru-RU" sz="2400" b="1" i="1" dirty="0" smtClean="0">
                <a:solidFill>
                  <a:schemeClr val="bg1"/>
                </a:solidFill>
                <a:latin typeface="Monotype Corsiva" pitchFamily="66" charset="0"/>
              </a:rPr>
              <a:t>под </a:t>
            </a:r>
            <a:r>
              <a:rPr lang="ru-RU" sz="2400" b="1" i="1" dirty="0">
                <a:solidFill>
                  <a:schemeClr val="bg1"/>
                </a:solidFill>
                <a:latin typeface="Monotype Corsiva" pitchFamily="66" charset="0"/>
              </a:rPr>
              <a:t>руководством командира отряда </a:t>
            </a:r>
            <a:r>
              <a:rPr lang="ru-RU" sz="2400" b="1" i="1" dirty="0" smtClean="0">
                <a:solidFill>
                  <a:schemeClr val="bg1"/>
                </a:solidFill>
                <a:latin typeface="Monotype Corsiva" pitchFamily="66" charset="0"/>
              </a:rPr>
              <a:t>собираются на </a:t>
            </a:r>
            <a:r>
              <a:rPr lang="ru-RU" sz="2400" b="1" i="1" dirty="0">
                <a:solidFill>
                  <a:schemeClr val="bg1"/>
                </a:solidFill>
                <a:latin typeface="Monotype Corsiva" pitchFamily="66" charset="0"/>
              </a:rPr>
              <a:t>площадке, выстраиваются по периметру. </a:t>
            </a:r>
            <a:r>
              <a:rPr lang="ru-RU" sz="2400" b="1" i="1" dirty="0" smtClean="0">
                <a:solidFill>
                  <a:schemeClr val="bg1"/>
                </a:solidFill>
                <a:latin typeface="Monotype Corsiva" pitchFamily="66" charset="0"/>
              </a:rPr>
              <a:t> </a:t>
            </a:r>
            <a:endParaRPr lang="ru-RU" sz="2400" b="1" dirty="0">
              <a:solidFill>
                <a:schemeClr val="bg1"/>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42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20150410150706.MTS">
            <a:hlinkClick r:id="" action="ppaction://media"/>
          </p:cNvPr>
          <p:cNvPicPr>
            <a:picLocks noGrp="1" noRot="1" noChangeAspect="1"/>
          </p:cNvPicPr>
          <p:nvPr>
            <p:ph idx="1"/>
            <a:videoFile r:link="rId1"/>
          </p:nvPr>
        </p:nvPicPr>
        <p:blipFill>
          <a:blip r:embed="rId3" cstate="print"/>
          <a:stretch>
            <a:fillRect/>
          </a:stretch>
        </p:blipFill>
        <p:spPr>
          <a:xfrm>
            <a:off x="4427984" y="1988586"/>
            <a:ext cx="4176464" cy="36726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Заголовок 1"/>
          <p:cNvSpPr>
            <a:spLocks noGrp="1"/>
          </p:cNvSpPr>
          <p:nvPr>
            <p:ph type="title"/>
          </p:nvPr>
        </p:nvSpPr>
        <p:spPr>
          <a:xfrm>
            <a:off x="457200" y="152400"/>
            <a:ext cx="8229600" cy="1620416"/>
          </a:xfrm>
        </p:spPr>
        <p:txBody>
          <a:bodyPr>
            <a:noAutofit/>
          </a:bodyPr>
          <a:lstStyle/>
          <a:p>
            <a:pPr algn="ctr"/>
            <a:r>
              <a:rPr lang="ru-RU" sz="3200" b="1" dirty="0" smtClean="0">
                <a:solidFill>
                  <a:schemeClr val="bg1"/>
                </a:solidFill>
                <a:latin typeface="Monotype Corsiva" pitchFamily="66" charset="0"/>
                <a:cs typeface="Times New Roman" pitchFamily="18" charset="0"/>
              </a:rPr>
              <a:t>На станции «Военная техника» дети читают стихи, разгадывают  загадки. </a:t>
            </a:r>
            <a:r>
              <a:rPr lang="ru-RU" sz="3200" b="1" dirty="0" smtClean="0">
                <a:solidFill>
                  <a:schemeClr val="bg1"/>
                </a:solidFill>
                <a:latin typeface="Monotype Corsiva" pitchFamily="66" charset="0"/>
              </a:rPr>
              <a:t>Учитывается количество правильных отгадок.</a:t>
            </a:r>
            <a:endParaRPr lang="ru-RU" sz="3200" b="1" dirty="0">
              <a:solidFill>
                <a:schemeClr val="bg1"/>
              </a:solidFill>
              <a:latin typeface="Monotype Corsiva" pitchFamily="66" charset="0"/>
              <a:cs typeface="Times New Roman" pitchFamily="18" charset="0"/>
            </a:endParaRPr>
          </a:p>
        </p:txBody>
      </p:sp>
      <p:pic>
        <p:nvPicPr>
          <p:cNvPr id="1027" name="Picture 3" descr="C:\Users\админ\Desktop\Зарница 2015 дс\DSC00742.JPG"/>
          <p:cNvPicPr>
            <a:picLocks noChangeAspect="1" noChangeArrowheads="1"/>
          </p:cNvPicPr>
          <p:nvPr/>
        </p:nvPicPr>
        <p:blipFill>
          <a:blip r:embed="rId4" cstate="print"/>
          <a:srcRect/>
          <a:stretch>
            <a:fillRect/>
          </a:stretch>
        </p:blipFill>
        <p:spPr bwMode="auto">
          <a:xfrm>
            <a:off x="323528" y="1988840"/>
            <a:ext cx="3960440" cy="37444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22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админ\Desktop\Зарница 2015 дс\DSC00881.JPG"/>
          <p:cNvPicPr>
            <a:picLocks noGrp="1" noChangeAspect="1" noChangeArrowheads="1"/>
          </p:cNvPicPr>
          <p:nvPr>
            <p:ph idx="1"/>
          </p:nvPr>
        </p:nvPicPr>
        <p:blipFill>
          <a:blip r:embed="rId3" cstate="print"/>
          <a:srcRect/>
          <a:stretch>
            <a:fillRect/>
          </a:stretch>
        </p:blipFill>
        <p:spPr bwMode="auto">
          <a:xfrm>
            <a:off x="323528" y="2204864"/>
            <a:ext cx="4217032" cy="2376264"/>
          </a:xfrm>
          <a:prstGeom prst="rect">
            <a:avLst/>
          </a:prstGeom>
          <a:noFill/>
        </p:spPr>
      </p:pic>
      <p:sp>
        <p:nvSpPr>
          <p:cNvPr id="2" name="Заголовок 1"/>
          <p:cNvSpPr>
            <a:spLocks noGrp="1"/>
          </p:cNvSpPr>
          <p:nvPr>
            <p:ph type="title"/>
          </p:nvPr>
        </p:nvSpPr>
        <p:spPr/>
        <p:txBody>
          <a:bodyPr>
            <a:noAutofit/>
          </a:bodyPr>
          <a:lstStyle/>
          <a:p>
            <a:pPr algn="l"/>
            <a:r>
              <a:rPr lang="ru-RU" sz="2800" dirty="0" smtClean="0">
                <a:solidFill>
                  <a:schemeClr val="bg1"/>
                </a:solidFill>
                <a:latin typeface="Monotype Corsiva" pitchFamily="66" charset="0"/>
              </a:rPr>
              <a:t>На станции «Минное поле» дети должны преодолеть препятствие, не сбить «мины» и не стать пострадавшим. Но всё-таки наши </a:t>
            </a:r>
            <a:r>
              <a:rPr lang="ru-RU" sz="2800" dirty="0" err="1" smtClean="0">
                <a:solidFill>
                  <a:schemeClr val="bg1"/>
                </a:solidFill>
                <a:latin typeface="Monotype Corsiva" pitchFamily="66" charset="0"/>
              </a:rPr>
              <a:t>юноармейцы</a:t>
            </a:r>
            <a:r>
              <a:rPr lang="ru-RU" sz="2800" dirty="0" smtClean="0">
                <a:solidFill>
                  <a:schemeClr val="bg1"/>
                </a:solidFill>
                <a:latin typeface="Monotype Corsiva" pitchFamily="66" charset="0"/>
              </a:rPr>
              <a:t>  смогли попасть под снаряды. </a:t>
            </a:r>
            <a:endParaRPr lang="ru-RU" sz="2800" dirty="0">
              <a:solidFill>
                <a:schemeClr val="bg1"/>
              </a:solidFill>
              <a:latin typeface="Monotype Corsiva" pitchFamily="66" charset="0"/>
            </a:endParaRPr>
          </a:p>
        </p:txBody>
      </p:sp>
      <p:pic>
        <p:nvPicPr>
          <p:cNvPr id="5" name="20150410152913.MTS">
            <a:hlinkClick r:id="" action="ppaction://media"/>
          </p:cNvPr>
          <p:cNvPicPr>
            <a:picLocks noRot="1" noChangeAspect="1"/>
          </p:cNvPicPr>
          <p:nvPr>
            <a:videoFile r:link="rId1"/>
          </p:nvPr>
        </p:nvPicPr>
        <p:blipFill>
          <a:blip r:embed="rId4" cstate="print">
            <a:duotone>
              <a:schemeClr val="bg2">
                <a:shade val="45000"/>
                <a:satMod val="135000"/>
              </a:schemeClr>
              <a:prstClr val="white"/>
            </a:duotone>
          </a:blip>
          <a:stretch>
            <a:fillRect/>
          </a:stretch>
        </p:blipFill>
        <p:spPr>
          <a:xfrm>
            <a:off x="4932040" y="2132856"/>
            <a:ext cx="3888432" cy="2448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0150410153137.MTS">
            <a:hlinkClick r:id="" action="ppaction://media"/>
          </p:cNvPr>
          <p:cNvPicPr>
            <a:picLocks noGrp="1" noRot="1" noChangeAspect="1"/>
          </p:cNvPicPr>
          <p:nvPr>
            <p:ph idx="1"/>
            <a:videoFile r:link="rId1"/>
          </p:nvPr>
        </p:nvPicPr>
        <p:blipFill>
          <a:blip r:embed="rId3" cstate="print">
            <a:duotone>
              <a:schemeClr val="bg2">
                <a:shade val="45000"/>
                <a:satMod val="135000"/>
              </a:schemeClr>
              <a:prstClr val="white"/>
            </a:duotone>
          </a:blip>
          <a:stretch>
            <a:fillRect/>
          </a:stretch>
        </p:blipFill>
        <p:spPr>
          <a:xfrm>
            <a:off x="4427983" y="1947863"/>
            <a:ext cx="4104829" cy="3321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Заголовок 1"/>
          <p:cNvSpPr>
            <a:spLocks noGrp="1"/>
          </p:cNvSpPr>
          <p:nvPr>
            <p:ph type="title"/>
          </p:nvPr>
        </p:nvSpPr>
        <p:spPr/>
        <p:txBody>
          <a:bodyPr>
            <a:normAutofit fontScale="90000"/>
          </a:bodyPr>
          <a:lstStyle/>
          <a:p>
            <a:r>
              <a:rPr lang="ru-RU" sz="3200" dirty="0" smtClean="0">
                <a:solidFill>
                  <a:schemeClr val="bg1"/>
                </a:solidFill>
                <a:latin typeface="Times New Roman" pitchFamily="18" charset="0"/>
                <a:cs typeface="Times New Roman" pitchFamily="18" charset="0"/>
              </a:rPr>
              <a:t>На станции «Медсанчасть» медсестры оказывали первую медицинскую помощь раненым.</a:t>
            </a:r>
            <a:endParaRPr lang="ru-RU" sz="3200" dirty="0">
              <a:solidFill>
                <a:schemeClr val="bg1"/>
              </a:solidFill>
              <a:latin typeface="Times New Roman" pitchFamily="18" charset="0"/>
              <a:cs typeface="Times New Roman" pitchFamily="18" charset="0"/>
            </a:endParaRPr>
          </a:p>
        </p:txBody>
      </p:sp>
      <p:pic>
        <p:nvPicPr>
          <p:cNvPr id="6146" name="Picture 2" descr="C:\Users\админ\Desktop\Зарница 2015 дс\DSC00906.JPG"/>
          <p:cNvPicPr>
            <a:picLocks noChangeAspect="1" noChangeArrowheads="1"/>
          </p:cNvPicPr>
          <p:nvPr/>
        </p:nvPicPr>
        <p:blipFill>
          <a:blip r:embed="rId4" cstate="print"/>
          <a:srcRect/>
          <a:stretch>
            <a:fillRect/>
          </a:stretch>
        </p:blipFill>
        <p:spPr bwMode="auto">
          <a:xfrm>
            <a:off x="323529" y="1700808"/>
            <a:ext cx="3744416" cy="3744416"/>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571</TotalTime>
  <Words>364</Words>
  <Application>Microsoft Office PowerPoint</Application>
  <PresentationFormat>Экран (4:3)</PresentationFormat>
  <Paragraphs>28</Paragraphs>
  <Slides>11</Slides>
  <Notes>0</Notes>
  <HiddenSlides>0</HiddenSlides>
  <MMClips>4</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Бумажная</vt:lpstr>
      <vt:lpstr>Военно-спортивная игра «Зарница-2015» МКОУ «Молодцовская школа»  дошкольное отделение   </vt:lpstr>
      <vt:lpstr>Слайд 2</vt:lpstr>
      <vt:lpstr>Слайд 3</vt:lpstr>
      <vt:lpstr>Слайд 4</vt:lpstr>
      <vt:lpstr>Слайд 5</vt:lpstr>
      <vt:lpstr>Звучит маршевая музыка, дети под руководством командира отряда собираются на площадке, выстраиваются по периметру.  </vt:lpstr>
      <vt:lpstr>На станции «Военная техника» дети читают стихи, разгадывают  загадки. Учитывается количество правильных отгадок.</vt:lpstr>
      <vt:lpstr>На станции «Минное поле» дети должны преодолеть препятствие, не сбить «мины» и не стать пострадавшим. Но всё-таки наши юноармейцы  смогли попасть под снаряды. </vt:lpstr>
      <vt:lpstr>На станции «Медсанчасть» медсестры оказывали первую медицинскую помощь раненым.</vt:lpstr>
      <vt:lpstr>«Вот и подошла к концу наша игра. Нам было приятно наблюдать за вами. Вы показали себя не только ловкими, сильными, выносливыми, смелыми, быстрыми. Вы показали себя дружными, воспитанными. Мы видели ваши добрые глаза, слышали ваш смех. Очень хочется, чтобы вам, наши милые дети, было всегда хорошо, радостно, мирно.» </vt:lpstr>
      <vt:lpstr>Пусть всегда будет солнце, пусть всегда будет небо! Пусть всегда будет мир!</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dc:creator>
  <cp:lastModifiedBy>админ</cp:lastModifiedBy>
  <cp:revision>45</cp:revision>
  <dcterms:created xsi:type="dcterms:W3CDTF">2015-03-20T06:44:27Z</dcterms:created>
  <dcterms:modified xsi:type="dcterms:W3CDTF">2015-03-24T10:03:09Z</dcterms:modified>
</cp:coreProperties>
</file>